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77" r:id="rId5"/>
    <p:sldId id="278" r:id="rId6"/>
    <p:sldId id="287" r:id="rId7"/>
    <p:sldId id="279" r:id="rId8"/>
    <p:sldId id="280" r:id="rId9"/>
    <p:sldId id="282" r:id="rId10"/>
    <p:sldId id="286" r:id="rId11"/>
    <p:sldId id="285" r:id="rId12"/>
    <p:sldId id="283" r:id="rId13"/>
    <p:sldId id="288" r:id="rId14"/>
    <p:sldId id="289" r:id="rId15"/>
    <p:sldId id="290" r:id="rId16"/>
    <p:sldId id="292" r:id="rId17"/>
    <p:sldId id="291" r:id="rId18"/>
    <p:sldId id="301" r:id="rId19"/>
    <p:sldId id="281" r:id="rId20"/>
    <p:sldId id="300" r:id="rId21"/>
    <p:sldId id="293" r:id="rId22"/>
    <p:sldId id="295" r:id="rId23"/>
    <p:sldId id="296" r:id="rId24"/>
    <p:sldId id="297" r:id="rId25"/>
    <p:sldId id="299" r:id="rId26"/>
    <p:sldId id="302" r:id="rId27"/>
    <p:sldId id="294" r:id="rId28"/>
    <p:sldId id="27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1FE"/>
    <a:srgbClr val="999999"/>
    <a:srgbClr val="FC6667"/>
    <a:srgbClr val="00FB0A"/>
    <a:srgbClr val="FE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346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E1671-322E-85D2-97D8-1566FDAD0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EA0DAF-F8D0-400D-21DA-977761532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6B438-E5E1-9001-84D6-401491260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BA83-FDE2-B6C2-D6AE-6245A7C77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3AC53-5B44-CD9E-27E6-37E3F32A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000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32C-4EDF-AEED-AB1E-80627260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D2356-DD7F-41D0-5234-A4078330D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B2881-71E2-56DD-C22D-C1584784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798D4-A966-DA65-9643-DD8955229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D1B7-3EE7-4191-C015-8398BD259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05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7EC117-1D05-6461-5085-523D27D93E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61AE3-7316-8DA1-4E5B-10A017967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847A6-85C7-DC2F-EE41-A32F9FA7A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40F3C-AEDD-D947-8DD6-40E4E502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69BD8-CC03-4274-53D8-FF867BF7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0934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B943A-1130-0497-F66F-6BD41F6B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2A074-ADD1-575A-AE1D-92D60B431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C2469-A7EB-3FC6-3008-67E79A91B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2293B-A2AD-8DC3-C099-EBAFA6032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3989C-8EFF-5096-FCFF-E0AD9D32F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859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F2B8-59DB-E442-6560-30F66FF4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DA49D-A503-853E-FB52-6EC8D3836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25DC8-C4E9-53AB-4B72-7598A205D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C2C68-799F-1B7A-9B02-F6342FA23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859A0-BB1B-A6BE-5494-77DE2962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657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C609-5C20-AE37-A726-900E7B22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F8CD-7AFF-DD89-8076-A107BF037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1EE55-4352-2128-9A1B-1820D3254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EAB41-65C6-8FFA-3C2B-BDFCE9E91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2024-06-02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020A9-8E8D-DD04-5FAE-6140A447B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4CEF9-A982-8A5A-E1E2-7652FA9C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282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EB15A-5252-2A73-98A3-83D4FEF2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BF68B-BBC0-86DC-F563-BCE34DC1A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CE1C5-D6E7-0E0B-AB20-E80C0C6CB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CBD482-7088-7DD4-88B1-AC3AC89054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CE3557-69D2-16FB-5CDF-5058E92EA6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C0072A-7890-1DEB-5DFD-3A340EDE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2024-06-02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B0D0E-3A36-599E-6F2B-8C2B07B08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EA76C-0F67-2002-C453-F3D202F5F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48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8AF1-C60C-3FA9-FE05-2EE1455B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CFF795-95B8-4AD9-B6EA-326D328F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2024-06-02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1F879-133F-49BA-BB2B-492014AEF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B4537-0633-E804-9D70-41DF7E433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2184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E1E9EF-FD30-C52F-2932-CA726FEA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2024-06-02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6B20F-72FE-40F1-5298-0EECA7ECE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A9F6B-DFFF-219C-81AD-C354E7B59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831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A193-7367-4D51-B1BA-EAF77D8E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D35D5-8AA4-5672-BCE9-694AD6A15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50695-E405-9981-5BBE-FB8D37138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11629-E7CD-41CA-6C40-AFD4E771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2024-06-02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50AAC-3E34-9257-BEFF-ECBE9246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AC0A5-CDE0-F0CB-3CB8-A80DC0E5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2326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72A5-0B40-50E0-2628-2EA5A934C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2085E4-3D55-FF97-8B66-57D5F50EE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470D8-4E51-5EB9-FA03-4A29FEC46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5D7FD-5753-12A3-7A4C-AC74330B9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2024-06-02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0170D-DB1C-7373-D358-8606E87B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ED5A0-1872-9509-FCBC-367371D8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1469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E8A35-3E75-4CF8-F1B9-8F53FF28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916B7-F01E-7114-1BCD-6260972AC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1A07A-567F-2DF0-4A67-70C9E1EAF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06B03-C714-423B-BF28-D7AE2244F419}" type="datetimeFigureOut">
              <a:rPr lang="en-CA" smtClean="0"/>
              <a:t>2024-06-02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E199E-4CEA-20B1-FCB7-6C69D0A51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579B9-747C-1C54-E876-9E58CAF72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777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ACA1-9E73-3C33-7C94-1605F384A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0478" y="488336"/>
            <a:ext cx="10331041" cy="1399188"/>
          </a:xfrm>
        </p:spPr>
        <p:txBody>
          <a:bodyPr>
            <a:normAutofit fontScale="90000"/>
          </a:bodyPr>
          <a:lstStyle/>
          <a:p>
            <a:r>
              <a:rPr lang="en-US" sz="4200" dirty="0"/>
              <a:t>Developing A Framework for Management Decision Making for the Tasmanian Sand Flathead Fishery</a:t>
            </a:r>
            <a:endParaRPr lang="en-CA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052E8-AEA5-93F2-5859-1E448C484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2168484"/>
            <a:ext cx="9144000" cy="1291975"/>
          </a:xfrm>
        </p:spPr>
        <p:txBody>
          <a:bodyPr>
            <a:normAutofit/>
          </a:bodyPr>
          <a:lstStyle/>
          <a:p>
            <a:r>
              <a:rPr lang="en-CA" dirty="0"/>
              <a:t>Deliverable 1: Straw dog operating models</a:t>
            </a:r>
          </a:p>
          <a:p>
            <a:r>
              <a:rPr lang="en-CA" sz="2000" dirty="0"/>
              <a:t>Tom Carruthers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6249-D980-F1D1-A9BE-088B3923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068" y="5707653"/>
            <a:ext cx="2293037" cy="863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B1B81D-43C8-C1C3-E90C-8DE918A0A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26" y="5681011"/>
            <a:ext cx="1856955" cy="9065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E3B4B9-53F2-827B-3EC2-629CD6E7C0C7}"/>
              </a:ext>
            </a:extLst>
          </p:cNvPr>
          <p:cNvSpPr txBox="1"/>
          <p:nvPr/>
        </p:nvSpPr>
        <p:spPr>
          <a:xfrm>
            <a:off x="3836295" y="5192180"/>
            <a:ext cx="451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29</a:t>
            </a:r>
            <a:r>
              <a:rPr lang="en-CA" baseline="30000" dirty="0"/>
              <a:t>th</a:t>
            </a:r>
            <a:r>
              <a:rPr lang="en-CA" dirty="0"/>
              <a:t> March 2024, Online, Blue Matter - 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7882D-19A2-77FA-2EC4-2E24D67157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83" b="22695"/>
          <a:stretch/>
        </p:blipFill>
        <p:spPr>
          <a:xfrm>
            <a:off x="4799974" y="3369889"/>
            <a:ext cx="2592045" cy="1424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3CD96-B028-C0CC-DFDF-CDA678A7D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671" y="3344767"/>
            <a:ext cx="1856955" cy="1449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8D6C05-5DB1-84B2-EB1A-AD0FC1B286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36" b="9598"/>
          <a:stretch/>
        </p:blipFill>
        <p:spPr>
          <a:xfrm>
            <a:off x="7357145" y="3366380"/>
            <a:ext cx="1916884" cy="144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32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1" y="142230"/>
            <a:ext cx="8565160" cy="880844"/>
          </a:xfrm>
        </p:spPr>
        <p:txBody>
          <a:bodyPr>
            <a:normAutofit/>
          </a:bodyPr>
          <a:lstStyle/>
          <a:p>
            <a:r>
              <a:rPr lang="en-CA" sz="3000" dirty="0"/>
              <a:t>2. Input data: Recreational Survey (length and 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563C3-A9C3-5B57-EF32-43A24643CF46}"/>
              </a:ext>
            </a:extLst>
          </p:cNvPr>
          <p:cNvSpPr txBox="1"/>
          <p:nvPr/>
        </p:nvSpPr>
        <p:spPr>
          <a:xfrm>
            <a:off x="9211781" y="417342"/>
            <a:ext cx="22404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Observed data</a:t>
            </a:r>
          </a:p>
          <a:p>
            <a:r>
              <a:rPr lang="en-CA" dirty="0">
                <a:solidFill>
                  <a:srgbClr val="FF0000"/>
                </a:solidFill>
              </a:rPr>
              <a:t>OM model fit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D44E54-A85A-0C80-89A7-92311C770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57"/>
          <a:stretch/>
        </p:blipFill>
        <p:spPr>
          <a:xfrm>
            <a:off x="6158920" y="1220599"/>
            <a:ext cx="5759450" cy="51214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746C24-77DA-91F7-09B9-FD2F95401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642"/>
          <a:stretch/>
        </p:blipFill>
        <p:spPr>
          <a:xfrm>
            <a:off x="542210" y="1279116"/>
            <a:ext cx="5188823" cy="4842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5CC965-62EF-F3B7-468D-66D30D0C60D3}"/>
              </a:ext>
            </a:extLst>
          </p:cNvPr>
          <p:cNvSpPr txBox="1"/>
          <p:nvPr/>
        </p:nvSpPr>
        <p:spPr>
          <a:xfrm>
            <a:off x="796954" y="6244087"/>
            <a:ext cx="517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Is this indicative of recreational fishery selectivity?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2B6D4-6B50-D2B4-90D2-BCAA56EC1643}"/>
              </a:ext>
            </a:extLst>
          </p:cNvPr>
          <p:cNvSpPr txBox="1"/>
          <p:nvPr/>
        </p:nvSpPr>
        <p:spPr>
          <a:xfrm>
            <a:off x="2802705" y="1220599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C6745-0C1D-1CF7-798B-082DEB0C5DB9}"/>
              </a:ext>
            </a:extLst>
          </p:cNvPr>
          <p:cNvSpPr txBox="1"/>
          <p:nvPr/>
        </p:nvSpPr>
        <p:spPr>
          <a:xfrm>
            <a:off x="8753249" y="1063673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7CF93-AFC0-50EE-F525-BF37AAC71AD6}"/>
              </a:ext>
            </a:extLst>
          </p:cNvPr>
          <p:cNvSpPr txBox="1"/>
          <p:nvPr/>
        </p:nvSpPr>
        <p:spPr>
          <a:xfrm>
            <a:off x="7898235" y="6354935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rec_survey_data_20231215.xlsx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3175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76B400-C9D4-D5A9-A86A-B04D38D5C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3" y="1701113"/>
            <a:ext cx="5310456" cy="50058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5"/>
            <a:ext cx="8565160" cy="880844"/>
          </a:xfrm>
        </p:spPr>
        <p:txBody>
          <a:bodyPr>
            <a:normAutofit/>
          </a:bodyPr>
          <a:lstStyle/>
          <a:p>
            <a:r>
              <a:rPr lang="en-CA" sz="3000" dirty="0"/>
              <a:t>2. Input data: Historical Survey (length and 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563C3-A9C3-5B57-EF32-43A24643CF46}"/>
              </a:ext>
            </a:extLst>
          </p:cNvPr>
          <p:cNvSpPr txBox="1"/>
          <p:nvPr/>
        </p:nvSpPr>
        <p:spPr>
          <a:xfrm>
            <a:off x="9211781" y="417342"/>
            <a:ext cx="22404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Observed data</a:t>
            </a:r>
          </a:p>
          <a:p>
            <a:r>
              <a:rPr lang="en-CA" dirty="0">
                <a:solidFill>
                  <a:srgbClr val="FF0000"/>
                </a:solidFill>
              </a:rPr>
              <a:t>OM model fit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5A36CC-5C4E-0FF2-A9AC-7E3377C9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21" y="1721470"/>
            <a:ext cx="5347704" cy="4965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9615A8-04F8-A31F-9DAC-E25592CA4EEC}"/>
              </a:ext>
            </a:extLst>
          </p:cNvPr>
          <p:cNvSpPr txBox="1"/>
          <p:nvPr/>
        </p:nvSpPr>
        <p:spPr>
          <a:xfrm>
            <a:off x="796954" y="1128319"/>
            <a:ext cx="517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Is this indicative of recreational fishery selectivity?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42B8FE-3300-6F93-C9E7-97DD1EE8D090}"/>
              </a:ext>
            </a:extLst>
          </p:cNvPr>
          <p:cNvSpPr txBox="1"/>
          <p:nvPr/>
        </p:nvSpPr>
        <p:spPr>
          <a:xfrm>
            <a:off x="2811094" y="1506027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BFB18D-B81A-252A-73B1-854AC0CA2DFD}"/>
              </a:ext>
            </a:extLst>
          </p:cNvPr>
          <p:cNvSpPr txBox="1"/>
          <p:nvPr/>
        </p:nvSpPr>
        <p:spPr>
          <a:xfrm>
            <a:off x="8563828" y="1447510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ECF500-4834-AC06-3C61-C291C7E3E032}"/>
              </a:ext>
            </a:extLst>
          </p:cNvPr>
          <p:cNvSpPr txBox="1"/>
          <p:nvPr/>
        </p:nvSpPr>
        <p:spPr>
          <a:xfrm>
            <a:off x="10007017" y="6488668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historical_data.xlsx</a:t>
            </a:r>
          </a:p>
        </p:txBody>
      </p:sp>
    </p:spTree>
    <p:extLst>
      <p:ext uri="{BB962C8B-B14F-4D97-AF65-F5344CB8AC3E}">
        <p14:creationId xmlns:p14="http://schemas.microsoft.com/office/powerpoint/2010/main" val="1014082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5B33F56-1C21-9B53-3DD3-F58043FC8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9" y="2318522"/>
            <a:ext cx="3630340" cy="272275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4" y="339755"/>
            <a:ext cx="3552738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2. Input data: Commercial catch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54925-6530-C2CE-3FB5-4525E267FE87}"/>
              </a:ext>
            </a:extLst>
          </p:cNvPr>
          <p:cNvSpPr txBox="1"/>
          <p:nvPr/>
        </p:nvSpPr>
        <p:spPr>
          <a:xfrm>
            <a:off x="432034" y="1672191"/>
            <a:ext cx="267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! Linearly ramped to first observation 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D6B0C1-B954-8F28-D428-3EA626B09DB3}"/>
              </a:ext>
            </a:extLst>
          </p:cNvPr>
          <p:cNvCxnSpPr>
            <a:cxnSpLocks/>
          </p:cNvCxnSpPr>
          <p:nvPr/>
        </p:nvCxnSpPr>
        <p:spPr>
          <a:xfrm flipV="1">
            <a:off x="713064" y="3196274"/>
            <a:ext cx="1937857" cy="11241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D64575-090F-C6C1-72D3-A8C882DBC19D}"/>
              </a:ext>
            </a:extLst>
          </p:cNvPr>
          <p:cNvSpPr txBox="1"/>
          <p:nvPr/>
        </p:nvSpPr>
        <p:spPr>
          <a:xfrm>
            <a:off x="1884469" y="2375350"/>
            <a:ext cx="86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BC0B72-78A2-8747-217A-982060DAA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738" y="415255"/>
            <a:ext cx="7892361" cy="56374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01BBA8-2FD2-57EA-5D5D-0C2A5BDE31F6}"/>
              </a:ext>
            </a:extLst>
          </p:cNvPr>
          <p:cNvSpPr txBox="1"/>
          <p:nvPr/>
        </p:nvSpPr>
        <p:spPr>
          <a:xfrm>
            <a:off x="387811" y="5098105"/>
            <a:ext cx="330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>
                <a:solidFill>
                  <a:srgbClr val="00B050"/>
                </a:solidFill>
              </a:rPr>
              <a:t>Start date for OM spool up – or mean catch prior to 2008?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4736E1-F724-C780-525F-998C7B257D28}"/>
              </a:ext>
            </a:extLst>
          </p:cNvPr>
          <p:cNvSpPr txBox="1"/>
          <p:nvPr/>
        </p:nvSpPr>
        <p:spPr>
          <a:xfrm>
            <a:off x="6001275" y="6373428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southern_sand_flathead_catch_tonnes_by_region_BMS.csv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1797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4" y="339755"/>
            <a:ext cx="3552738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2. Input data: Commercial effort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B8536-59E7-C070-9F2F-5E1B5942B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78" y="499644"/>
            <a:ext cx="7838811" cy="55991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0E3BBB-937F-85F3-710F-1AEA67A25D06}"/>
              </a:ext>
            </a:extLst>
          </p:cNvPr>
          <p:cNvSpPr txBox="1"/>
          <p:nvPr/>
        </p:nvSpPr>
        <p:spPr>
          <a:xfrm>
            <a:off x="432034" y="1672191"/>
            <a:ext cx="2672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Not currently used – nominal CPUE index used instead.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8080E-B519-4DB7-6DB7-D2DE329FB61A}"/>
              </a:ext>
            </a:extLst>
          </p:cNvPr>
          <p:cNvSpPr txBox="1"/>
          <p:nvPr/>
        </p:nvSpPr>
        <p:spPr>
          <a:xfrm>
            <a:off x="5707491" y="6258684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southern_sand_flathead_vessel_days_by_region_BMS.csv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8781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5"/>
            <a:ext cx="6321105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2. Input data: Commercial nominal CPUE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02F462-9F4D-7CA4-1958-C541EF30D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424" y="901817"/>
            <a:ext cx="7516535" cy="5637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E82931-1D6C-80A8-BE39-E8C422367B6E}"/>
              </a:ext>
            </a:extLst>
          </p:cNvPr>
          <p:cNvSpPr txBox="1"/>
          <p:nvPr/>
        </p:nvSpPr>
        <p:spPr>
          <a:xfrm>
            <a:off x="8958925" y="2071807"/>
            <a:ext cx="22404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Nominal CPUE</a:t>
            </a:r>
          </a:p>
          <a:p>
            <a:r>
              <a:rPr lang="en-CA" dirty="0">
                <a:solidFill>
                  <a:srgbClr val="FF0000"/>
                </a:solidFill>
              </a:rPr>
              <a:t>OM model fit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AB88CD-3BC8-BDF2-7195-150666417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41" y="3837963"/>
            <a:ext cx="3976381" cy="2982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DECCA-3114-0C3C-2B3E-99789764771F}"/>
              </a:ext>
            </a:extLst>
          </p:cNvPr>
          <p:cNvSpPr txBox="1"/>
          <p:nvPr/>
        </p:nvSpPr>
        <p:spPr>
          <a:xfrm>
            <a:off x="520118" y="3546446"/>
            <a:ext cx="267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Vague – high observation error assumed (40% CV)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7EF4D9-7CA1-4C0C-DCF9-A703C8573B3E}"/>
              </a:ext>
            </a:extLst>
          </p:cNvPr>
          <p:cNvSpPr txBox="1"/>
          <p:nvPr/>
        </p:nvSpPr>
        <p:spPr>
          <a:xfrm>
            <a:off x="5910576" y="6333579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southern_sand_flathead_cpue_kgperday_by_region_BMS.csv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2533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4"/>
            <a:ext cx="4173523" cy="1132513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3. Model input parameters: Somatic growth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DECCA-3114-0C3C-2B3E-99789764771F}"/>
              </a:ext>
            </a:extLst>
          </p:cNvPr>
          <p:cNvSpPr txBox="1"/>
          <p:nvPr/>
        </p:nvSpPr>
        <p:spPr>
          <a:xfrm>
            <a:off x="654342" y="1801536"/>
            <a:ext cx="36492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Used Flinders Island data as the ‘unfished’ level for K, </a:t>
            </a:r>
            <a:r>
              <a:rPr lang="en-CA" dirty="0" err="1"/>
              <a:t>Linf</a:t>
            </a:r>
            <a:r>
              <a:rPr lang="en-CA" dirty="0"/>
              <a:t> parameters. </a:t>
            </a:r>
          </a:p>
          <a:p>
            <a:endParaRPr lang="en-CA" dirty="0"/>
          </a:p>
          <a:p>
            <a:r>
              <a:rPr lang="en-CA" dirty="0"/>
              <a:t>Maintained correlation in estimates, used FishLife meta analysis to preserve correlation in sampled natural mortality rate and length at 50% fraction mature. </a:t>
            </a:r>
          </a:p>
          <a:p>
            <a:endParaRPr lang="en-CA" dirty="0"/>
          </a:p>
          <a:p>
            <a:r>
              <a:rPr lang="en-CA" dirty="0">
                <a:solidFill>
                  <a:srgbClr val="00B050"/>
                </a:solidFill>
              </a:rPr>
              <a:t>Should we be using Flinders’ data for this in all regions?</a:t>
            </a:r>
          </a:p>
          <a:p>
            <a:endParaRPr lang="en-CA" dirty="0">
              <a:solidFill>
                <a:srgbClr val="00B050"/>
              </a:solidFill>
            </a:endParaRPr>
          </a:p>
          <a:p>
            <a:r>
              <a:rPr lang="en-CA" dirty="0">
                <a:solidFill>
                  <a:srgbClr val="00B050"/>
                </a:solidFill>
              </a:rPr>
              <a:t>Estimated asymptotic length (</a:t>
            </a:r>
            <a:r>
              <a:rPr lang="en-CA" dirty="0" err="1">
                <a:solidFill>
                  <a:srgbClr val="00B050"/>
                </a:solidFill>
              </a:rPr>
              <a:t>Linf</a:t>
            </a:r>
            <a:r>
              <a:rPr lang="en-CA" dirty="0">
                <a:solidFill>
                  <a:srgbClr val="00B050"/>
                </a:solidFill>
              </a:rPr>
              <a:t>) lower than that used in other analyses.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CC42B-09CC-CF00-5B4C-1EA1773E5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17" y="172571"/>
            <a:ext cx="7123450" cy="62330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6275F6-45E1-4163-6CC4-9931DE7A4692}"/>
              </a:ext>
            </a:extLst>
          </p:cNvPr>
          <p:cNvSpPr txBox="1"/>
          <p:nvPr/>
        </p:nvSpPr>
        <p:spPr>
          <a:xfrm>
            <a:off x="7925693" y="6432048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sfh_fishery_independent_data.xlsx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4905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4"/>
            <a:ext cx="6224631" cy="1132513"/>
          </a:xfrm>
        </p:spPr>
        <p:txBody>
          <a:bodyPr>
            <a:normAutofit/>
          </a:bodyPr>
          <a:lstStyle/>
          <a:p>
            <a:r>
              <a:rPr lang="en-CA" sz="3000" dirty="0"/>
              <a:t>3. Model input parameters: weight at length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315FD-37FF-75A4-E891-518A70B71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88" y="1244841"/>
            <a:ext cx="9349848" cy="4674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4A1BDB-F294-019D-A12A-8402359D178D}"/>
              </a:ext>
            </a:extLst>
          </p:cNvPr>
          <p:cNvSpPr txBox="1"/>
          <p:nvPr/>
        </p:nvSpPr>
        <p:spPr>
          <a:xfrm>
            <a:off x="502703" y="5980436"/>
            <a:ext cx="522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Used </a:t>
            </a:r>
            <a:r>
              <a:rPr lang="en-CA" dirty="0" err="1">
                <a:solidFill>
                  <a:srgbClr val="00B050"/>
                </a:solidFill>
              </a:rPr>
              <a:t>Flinder’s</a:t>
            </a:r>
            <a:r>
              <a:rPr lang="en-CA" dirty="0">
                <a:solidFill>
                  <a:srgbClr val="00B050"/>
                </a:solidFill>
              </a:rPr>
              <a:t> data – is that correct?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A4EFFA-726B-6F1C-7F49-A91AA673EE09}"/>
              </a:ext>
            </a:extLst>
          </p:cNvPr>
          <p:cNvSpPr txBox="1"/>
          <p:nvPr/>
        </p:nvSpPr>
        <p:spPr>
          <a:xfrm>
            <a:off x="8006244" y="6349768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sfh_fishery_independent_data.xlsx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3963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4"/>
            <a:ext cx="6224631" cy="1132513"/>
          </a:xfrm>
        </p:spPr>
        <p:txBody>
          <a:bodyPr>
            <a:normAutofit/>
          </a:bodyPr>
          <a:lstStyle/>
          <a:p>
            <a:r>
              <a:rPr lang="en-CA" sz="3000" dirty="0"/>
              <a:t>3. Model input parameters: maturity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DECCA-3114-0C3C-2B3E-99789764771F}"/>
              </a:ext>
            </a:extLst>
          </p:cNvPr>
          <p:cNvSpPr txBox="1"/>
          <p:nvPr/>
        </p:nvSpPr>
        <p:spPr>
          <a:xfrm>
            <a:off x="654342" y="1801536"/>
            <a:ext cx="36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Rather different maturity ogives depending on data source!</a:t>
            </a:r>
            <a:endParaRPr lang="en-CA" dirty="0">
              <a:solidFill>
                <a:srgbClr val="00B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03505-B903-6F24-FDAB-F6E1691A0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64" y="991328"/>
            <a:ext cx="4005481" cy="2913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83B718-A8D4-6A62-B725-91E132E90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068" y="3904405"/>
            <a:ext cx="3245577" cy="2913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6F3B3E-0810-5D38-D266-FD2D5BBAB32A}"/>
              </a:ext>
            </a:extLst>
          </p:cNvPr>
          <p:cNvSpPr txBox="1"/>
          <p:nvPr/>
        </p:nvSpPr>
        <p:spPr>
          <a:xfrm>
            <a:off x="7113164" y="3535073"/>
            <a:ext cx="43970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sfh_fishery_independent_data.xlsx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4F5AD-9B95-2DEE-7782-33BDC9982DC4}"/>
              </a:ext>
            </a:extLst>
          </p:cNvPr>
          <p:cNvSpPr txBox="1"/>
          <p:nvPr/>
        </p:nvSpPr>
        <p:spPr>
          <a:xfrm>
            <a:off x="7049953" y="536678"/>
            <a:ext cx="3111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historical_data.xlsx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4EDBD6-AE70-12E7-06DA-9D24468E8885}"/>
              </a:ext>
            </a:extLst>
          </p:cNvPr>
          <p:cNvSpPr txBox="1"/>
          <p:nvPr/>
        </p:nvSpPr>
        <p:spPr>
          <a:xfrm>
            <a:off x="683703" y="2751589"/>
            <a:ext cx="380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What maturity data / ogive to use?</a:t>
            </a:r>
          </a:p>
        </p:txBody>
      </p:sp>
    </p:spTree>
    <p:extLst>
      <p:ext uri="{BB962C8B-B14F-4D97-AF65-F5344CB8AC3E}">
        <p14:creationId xmlns:p14="http://schemas.microsoft.com/office/powerpoint/2010/main" val="2815195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4"/>
            <a:ext cx="9508921" cy="1132513"/>
          </a:xfrm>
        </p:spPr>
        <p:txBody>
          <a:bodyPr>
            <a:normAutofit/>
          </a:bodyPr>
          <a:lstStyle/>
          <a:p>
            <a:r>
              <a:rPr lang="en-CA" sz="3000" dirty="0"/>
              <a:t>3. Model input parameters: recreational / commercial selectivity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4EDBD6-AE70-12E7-06DA-9D24468E8885}"/>
              </a:ext>
            </a:extLst>
          </p:cNvPr>
          <p:cNvSpPr txBox="1"/>
          <p:nvPr/>
        </p:nvSpPr>
        <p:spPr>
          <a:xfrm>
            <a:off x="669721" y="3158240"/>
            <a:ext cx="3808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Should this mirror the selectivity estimated for the historical or recreational survey?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BBA7A-7F93-E947-A42A-A92F79602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924" y="1046525"/>
            <a:ext cx="6680435" cy="5010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34ECD-7CF7-8A15-3326-C9FAA57BE8C6}"/>
              </a:ext>
            </a:extLst>
          </p:cNvPr>
          <p:cNvSpPr txBox="1"/>
          <p:nvPr/>
        </p:nvSpPr>
        <p:spPr>
          <a:xfrm>
            <a:off x="629174" y="2130587"/>
            <a:ext cx="306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Currently knife edge at ~34cm</a:t>
            </a:r>
          </a:p>
        </p:txBody>
      </p:sp>
    </p:spTree>
    <p:extLst>
      <p:ext uri="{BB962C8B-B14F-4D97-AF65-F5344CB8AC3E}">
        <p14:creationId xmlns:p14="http://schemas.microsoft.com/office/powerpoint/2010/main" val="887274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C5B6-8602-D9AD-6FF8-4AFF2AD7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B8B36-17E7-C30D-263D-63D55FB7B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1430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CA" sz="2200" dirty="0"/>
              <a:t>Interpolation / ramping of catches (models conditioned on catch)</a:t>
            </a:r>
          </a:p>
          <a:p>
            <a:r>
              <a:rPr lang="en-CA" sz="2200" dirty="0"/>
              <a:t>Rec survey / hist survey not connected to rec selectivity</a:t>
            </a:r>
          </a:p>
          <a:p>
            <a:r>
              <a:rPr lang="en-CA" sz="2200" dirty="0"/>
              <a:t>Rec selectivity eyeballed currently and assumed asymptotic (flat topped)</a:t>
            </a:r>
          </a:p>
          <a:p>
            <a:r>
              <a:rPr lang="en-CA" sz="2200" dirty="0"/>
              <a:t>FI life-history parameters are appropriate for other regions</a:t>
            </a:r>
          </a:p>
          <a:p>
            <a:r>
              <a:rPr lang="en-CA" sz="2200" dirty="0"/>
              <a:t>M is 0.28 with CV of 0.15</a:t>
            </a:r>
          </a:p>
          <a:p>
            <a:r>
              <a:rPr lang="en-CA" sz="2200" dirty="0"/>
              <a:t>No background rate of discarding</a:t>
            </a:r>
          </a:p>
          <a:p>
            <a:r>
              <a:rPr lang="en-CA" sz="2200" dirty="0"/>
              <a:t>Models arbitrarily started in 1974</a:t>
            </a:r>
          </a:p>
          <a:p>
            <a:r>
              <a:rPr lang="en-CA" sz="2200" dirty="0"/>
              <a:t>No uncertainty in catches which are calculated from point values of expansion factors</a:t>
            </a:r>
          </a:p>
          <a:p>
            <a:r>
              <a:rPr lang="en-CA" sz="2200" dirty="0"/>
              <a:t>Discard mortality rate is 9% (Lyle et al 2006)</a:t>
            </a:r>
          </a:p>
          <a:p>
            <a:r>
              <a:rPr lang="en-CA" sz="2200" dirty="0"/>
              <a:t>Year vs season – calendar year is later half (Season 2022/23 is assigned year 2023)</a:t>
            </a:r>
          </a:p>
          <a:p>
            <a:r>
              <a:rPr lang="en-CA" sz="2200" dirty="0"/>
              <a:t>Commercial selectivity / retention at age /  length is same as rec fleet</a:t>
            </a:r>
          </a:p>
          <a:p>
            <a:r>
              <a:rPr lang="en-CA" sz="2200" dirty="0"/>
              <a:t>Composition data assumed to have mean effective sample size of 50 per year. </a:t>
            </a:r>
          </a:p>
          <a:p>
            <a:endParaRPr lang="en-CA" sz="2200" dirty="0"/>
          </a:p>
        </p:txBody>
      </p:sp>
    </p:spTree>
    <p:extLst>
      <p:ext uri="{BB962C8B-B14F-4D97-AF65-F5344CB8AC3E}">
        <p14:creationId xmlns:p14="http://schemas.microsoft.com/office/powerpoint/2010/main" val="83756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BA9D-9F17-A32C-D028-E9F296CC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CE47B-685D-77E0-277C-6DEF47BA8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CA" sz="2400" dirty="0"/>
              <a:t>Resources 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CA" sz="2400" dirty="0"/>
              <a:t>Input data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CA" sz="2400" dirty="0"/>
              <a:t>Model input parameters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CA" sz="2400" dirty="0"/>
              <a:t>Assumptions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CA" sz="2400" dirty="0"/>
              <a:t>Model fit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CA" sz="2400" dirty="0"/>
              <a:t>Model estimates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CA" sz="2400" dirty="0"/>
              <a:t>Next steps in OM / MSE development</a:t>
            </a:r>
          </a:p>
          <a:p>
            <a:pPr marL="514350" indent="-514350">
              <a:buFont typeface="+mj-lt"/>
              <a:buAutoNum type="arabicPeriod"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797140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E6A5CB-BD66-C868-6806-41BD42C4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229" y="1324367"/>
            <a:ext cx="5340989" cy="40057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1FE316-3A18-2739-5A47-FC0522638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39" y="1391479"/>
            <a:ext cx="5162025" cy="3871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685013-076F-D69E-DBF0-0C286B3C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400" dirty="0"/>
              <a:t>5. Model fit (SEC): Catches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2984C-AF1F-8439-418A-9CA5E4F107F8}"/>
              </a:ext>
            </a:extLst>
          </p:cNvPr>
          <p:cNvSpPr txBox="1"/>
          <p:nvPr/>
        </p:nvSpPr>
        <p:spPr>
          <a:xfrm>
            <a:off x="1245766" y="1535185"/>
            <a:ext cx="393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Recreational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77991-CB1A-2F5C-443C-39504C83BB01}"/>
              </a:ext>
            </a:extLst>
          </p:cNvPr>
          <p:cNvSpPr txBox="1"/>
          <p:nvPr/>
        </p:nvSpPr>
        <p:spPr>
          <a:xfrm>
            <a:off x="6750342" y="1535185"/>
            <a:ext cx="393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Commercial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DF06E-51D4-A984-A631-A9A4759E9FDC}"/>
              </a:ext>
            </a:extLst>
          </p:cNvPr>
          <p:cNvSpPr txBox="1"/>
          <p:nvPr/>
        </p:nvSpPr>
        <p:spPr>
          <a:xfrm>
            <a:off x="1090568" y="5330109"/>
            <a:ext cx="7378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How can historical catches be reconstructed?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How can recent catches be interpolated?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Can uncertainty in historical catches be estimated?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Model conditional on effort?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8C324-AFF0-B504-0ADA-AE1AB035471A}"/>
              </a:ext>
            </a:extLst>
          </p:cNvPr>
          <p:cNvSpPr txBox="1"/>
          <p:nvPr/>
        </p:nvSpPr>
        <p:spPr>
          <a:xfrm>
            <a:off x="9332235" y="572627"/>
            <a:ext cx="22404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Observations</a:t>
            </a:r>
          </a:p>
          <a:p>
            <a:r>
              <a:rPr lang="en-CA" dirty="0">
                <a:solidFill>
                  <a:srgbClr val="FF0000"/>
                </a:solidFill>
              </a:rPr>
              <a:t>OM model fit</a:t>
            </a:r>
          </a:p>
        </p:txBody>
      </p:sp>
    </p:spTree>
    <p:extLst>
      <p:ext uri="{BB962C8B-B14F-4D97-AF65-F5344CB8AC3E}">
        <p14:creationId xmlns:p14="http://schemas.microsoft.com/office/powerpoint/2010/main" val="1617965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85013-076F-D69E-DBF0-0C286B3C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400" dirty="0"/>
              <a:t>5. Model fit (SEC): Indices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7BA5E-C78A-88CB-44DC-306583DA1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159" y="1726547"/>
            <a:ext cx="5108894" cy="3831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919341-C5AD-6FC6-733D-4481A3EC8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17" y="1726547"/>
            <a:ext cx="5176341" cy="3879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82984C-AF1F-8439-418A-9CA5E4F107F8}"/>
              </a:ext>
            </a:extLst>
          </p:cNvPr>
          <p:cNvSpPr txBox="1"/>
          <p:nvPr/>
        </p:nvSpPr>
        <p:spPr>
          <a:xfrm>
            <a:off x="1300294" y="1837189"/>
            <a:ext cx="393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Recreational standardized CPUE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77991-CB1A-2F5C-443C-39504C83BB01}"/>
              </a:ext>
            </a:extLst>
          </p:cNvPr>
          <p:cNvSpPr txBox="1"/>
          <p:nvPr/>
        </p:nvSpPr>
        <p:spPr>
          <a:xfrm>
            <a:off x="6804870" y="1837189"/>
            <a:ext cx="393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Commercial nominal CPUE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DF06E-51D4-A984-A631-A9A4759E9FDC}"/>
              </a:ext>
            </a:extLst>
          </p:cNvPr>
          <p:cNvSpPr txBox="1"/>
          <p:nvPr/>
        </p:nvSpPr>
        <p:spPr>
          <a:xfrm>
            <a:off x="1161875" y="5619422"/>
            <a:ext cx="737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How can Rec CPUE and Com. CPUE be improved?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Is there a proxy for F – e.g. days per habitat area?</a:t>
            </a:r>
          </a:p>
        </p:txBody>
      </p:sp>
    </p:spTree>
    <p:extLst>
      <p:ext uri="{BB962C8B-B14F-4D97-AF65-F5344CB8AC3E}">
        <p14:creationId xmlns:p14="http://schemas.microsoft.com/office/powerpoint/2010/main" val="2939328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5"/>
            <a:ext cx="8565160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5. Model fit (SEC): Recreational Survey (length and 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563C3-A9C3-5B57-EF32-43A24643CF46}"/>
              </a:ext>
            </a:extLst>
          </p:cNvPr>
          <p:cNvSpPr txBox="1"/>
          <p:nvPr/>
        </p:nvSpPr>
        <p:spPr>
          <a:xfrm>
            <a:off x="9211781" y="417342"/>
            <a:ext cx="22404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Observed data</a:t>
            </a:r>
          </a:p>
          <a:p>
            <a:r>
              <a:rPr lang="en-CA" dirty="0">
                <a:solidFill>
                  <a:srgbClr val="FF0000"/>
                </a:solidFill>
              </a:rPr>
              <a:t>OM model fit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D44E54-A85A-0C80-89A7-92311C770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57"/>
          <a:stretch/>
        </p:blipFill>
        <p:spPr>
          <a:xfrm>
            <a:off x="6184087" y="1578276"/>
            <a:ext cx="5759450" cy="51214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746C24-77DA-91F7-09B9-FD2F95401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642"/>
          <a:stretch/>
        </p:blipFill>
        <p:spPr>
          <a:xfrm>
            <a:off x="609322" y="1683518"/>
            <a:ext cx="5188823" cy="4842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5CC965-62EF-F3B7-468D-66D30D0C60D3}"/>
              </a:ext>
            </a:extLst>
          </p:cNvPr>
          <p:cNvSpPr txBox="1"/>
          <p:nvPr/>
        </p:nvSpPr>
        <p:spPr>
          <a:xfrm>
            <a:off x="796954" y="1128319"/>
            <a:ext cx="517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Is this indicative of recreational fishery selectivity?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2B6D4-6B50-D2B4-90D2-BCAA56EC1643}"/>
              </a:ext>
            </a:extLst>
          </p:cNvPr>
          <p:cNvSpPr txBox="1"/>
          <p:nvPr/>
        </p:nvSpPr>
        <p:spPr>
          <a:xfrm>
            <a:off x="2827872" y="1578276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C6745-0C1D-1CF7-798B-082DEB0C5DB9}"/>
              </a:ext>
            </a:extLst>
          </p:cNvPr>
          <p:cNvSpPr txBox="1"/>
          <p:nvPr/>
        </p:nvSpPr>
        <p:spPr>
          <a:xfrm>
            <a:off x="8778416" y="1421350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</p:spTree>
    <p:extLst>
      <p:ext uri="{BB962C8B-B14F-4D97-AF65-F5344CB8AC3E}">
        <p14:creationId xmlns:p14="http://schemas.microsoft.com/office/powerpoint/2010/main" val="3469748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76B400-C9D4-D5A9-A86A-B04D38D5C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3" y="1701113"/>
            <a:ext cx="5310456" cy="50058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5"/>
            <a:ext cx="8565160" cy="880844"/>
          </a:xfrm>
        </p:spPr>
        <p:txBody>
          <a:bodyPr>
            <a:normAutofit/>
          </a:bodyPr>
          <a:lstStyle/>
          <a:p>
            <a:r>
              <a:rPr lang="en-CA" sz="3000" dirty="0"/>
              <a:t>5. Model fit (SEC): Historical Survey (length and 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563C3-A9C3-5B57-EF32-43A24643CF46}"/>
              </a:ext>
            </a:extLst>
          </p:cNvPr>
          <p:cNvSpPr txBox="1"/>
          <p:nvPr/>
        </p:nvSpPr>
        <p:spPr>
          <a:xfrm>
            <a:off x="9211781" y="417342"/>
            <a:ext cx="22404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Observed data</a:t>
            </a:r>
          </a:p>
          <a:p>
            <a:r>
              <a:rPr lang="en-CA" dirty="0">
                <a:solidFill>
                  <a:srgbClr val="FF0000"/>
                </a:solidFill>
              </a:rPr>
              <a:t>OM model fit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5A36CC-5C4E-0FF2-A9AC-7E3377C9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410" y="1721471"/>
            <a:ext cx="5347704" cy="4965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9615A8-04F8-A31F-9DAC-E25592CA4EEC}"/>
              </a:ext>
            </a:extLst>
          </p:cNvPr>
          <p:cNvSpPr txBox="1"/>
          <p:nvPr/>
        </p:nvSpPr>
        <p:spPr>
          <a:xfrm>
            <a:off x="796954" y="1128319"/>
            <a:ext cx="517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Is this indicative of recreational fishery selectivity?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42B8FE-3300-6F93-C9E7-97DD1EE8D090}"/>
              </a:ext>
            </a:extLst>
          </p:cNvPr>
          <p:cNvSpPr txBox="1"/>
          <p:nvPr/>
        </p:nvSpPr>
        <p:spPr>
          <a:xfrm>
            <a:off x="2811094" y="1506027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BFB18D-B81A-252A-73B1-854AC0CA2DFD}"/>
              </a:ext>
            </a:extLst>
          </p:cNvPr>
          <p:cNvSpPr txBox="1"/>
          <p:nvPr/>
        </p:nvSpPr>
        <p:spPr>
          <a:xfrm>
            <a:off x="8563828" y="1447510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</p:spTree>
    <p:extLst>
      <p:ext uri="{BB962C8B-B14F-4D97-AF65-F5344CB8AC3E}">
        <p14:creationId xmlns:p14="http://schemas.microsoft.com/office/powerpoint/2010/main" val="4176274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1DA7-DA2A-0733-804A-636FDBE6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71" y="616794"/>
            <a:ext cx="10515600" cy="1325563"/>
          </a:xfrm>
        </p:spPr>
        <p:txBody>
          <a:bodyPr>
            <a:normAutofit/>
          </a:bodyPr>
          <a:lstStyle/>
          <a:p>
            <a:r>
              <a:rPr lang="en-CA" sz="3200" dirty="0"/>
              <a:t>5. Model fit: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CA2D-E36A-6080-726C-923AF2444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955" y="2266047"/>
            <a:ext cx="9333451" cy="435133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CA" sz="2200" dirty="0"/>
              <a:t>CPUE Indices are preliminary and have issues</a:t>
            </a:r>
          </a:p>
          <a:p>
            <a:pPr>
              <a:spcAft>
                <a:spcPts val="1800"/>
              </a:spcAft>
            </a:pPr>
            <a:r>
              <a:rPr lang="en-CA" sz="2200" dirty="0"/>
              <a:t>Catch fit is perfect (conditioned on catch) but perhaps should include uncertainty. </a:t>
            </a:r>
          </a:p>
          <a:p>
            <a:pPr>
              <a:spcAft>
                <a:spcPts val="1800"/>
              </a:spcAft>
            </a:pPr>
            <a:r>
              <a:rPr lang="en-CA" sz="2200" dirty="0"/>
              <a:t>Fit to age composition data is excellent</a:t>
            </a:r>
          </a:p>
          <a:p>
            <a:pPr>
              <a:spcAft>
                <a:spcPts val="1800"/>
              </a:spcAft>
            </a:pPr>
            <a:r>
              <a:rPr lang="en-CA" sz="2200" dirty="0"/>
              <a:t>Fit to length composition cannot currently approximate the width of the distribution (CV of length at age?). </a:t>
            </a:r>
          </a:p>
          <a:p>
            <a:pPr>
              <a:spcAft>
                <a:spcPts val="1800"/>
              </a:spcAft>
            </a:pPr>
            <a:endParaRPr lang="en-CA" sz="2200" dirty="0"/>
          </a:p>
        </p:txBody>
      </p:sp>
    </p:spTree>
    <p:extLst>
      <p:ext uri="{BB962C8B-B14F-4D97-AF65-F5344CB8AC3E}">
        <p14:creationId xmlns:p14="http://schemas.microsoft.com/office/powerpoint/2010/main" val="3211264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1DA7-DA2A-0733-804A-636FDBE6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99" y="50231"/>
            <a:ext cx="2144086" cy="1325563"/>
          </a:xfrm>
        </p:spPr>
        <p:txBody>
          <a:bodyPr>
            <a:normAutofit fontScale="90000"/>
          </a:bodyPr>
          <a:lstStyle/>
          <a:p>
            <a:r>
              <a:rPr lang="en-CA" sz="3200" dirty="0"/>
              <a:t>6. Model estimates: SSB &amp; 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13B9E-91BA-4151-4BF9-A898E3939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89" r="3462" b="11227"/>
          <a:stretch/>
        </p:blipFill>
        <p:spPr>
          <a:xfrm>
            <a:off x="2815903" y="276837"/>
            <a:ext cx="3719763" cy="2120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E5500A-B33A-6E86-DE25-231FC192B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82" b="11199"/>
          <a:stretch/>
        </p:blipFill>
        <p:spPr>
          <a:xfrm>
            <a:off x="2778155" y="2336314"/>
            <a:ext cx="3903676" cy="2213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3F756-3B3C-28B8-DB3C-BCDAD4EEF6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69" r="4235" b="11132"/>
          <a:stretch/>
        </p:blipFill>
        <p:spPr>
          <a:xfrm>
            <a:off x="2715238" y="4550227"/>
            <a:ext cx="3815592" cy="2169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91C857-4195-75C6-4EDD-7EA1E9CA98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82" t="16697" b="12783"/>
          <a:stretch/>
        </p:blipFill>
        <p:spPr>
          <a:xfrm>
            <a:off x="7122253" y="327926"/>
            <a:ext cx="3611461" cy="2020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4587E-55D7-2B3C-D06E-B5F998A1E8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23" t="16575" b="11988"/>
          <a:stretch/>
        </p:blipFill>
        <p:spPr>
          <a:xfrm>
            <a:off x="7169708" y="2414366"/>
            <a:ext cx="3601755" cy="2057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7A4F1A-0249-73E7-3160-00C9E92417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636" r="5474" b="12171"/>
          <a:stretch/>
        </p:blipFill>
        <p:spPr>
          <a:xfrm>
            <a:off x="6914711" y="4550227"/>
            <a:ext cx="3699389" cy="20896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009707-D2B0-C3BC-CD44-B59A85CD3030}"/>
              </a:ext>
            </a:extLst>
          </p:cNvPr>
          <p:cNvSpPr txBox="1"/>
          <p:nvPr/>
        </p:nvSpPr>
        <p:spPr>
          <a:xfrm>
            <a:off x="8708473" y="0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NEC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8B8BC-E2D5-C5CE-C36A-1D5AB145F83B}"/>
              </a:ext>
            </a:extLst>
          </p:cNvPr>
          <p:cNvSpPr txBox="1"/>
          <p:nvPr/>
        </p:nvSpPr>
        <p:spPr>
          <a:xfrm>
            <a:off x="4735755" y="-8493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</p:spTree>
    <p:extLst>
      <p:ext uri="{BB962C8B-B14F-4D97-AF65-F5344CB8AC3E}">
        <p14:creationId xmlns:p14="http://schemas.microsoft.com/office/powerpoint/2010/main" val="1581093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1DA7-DA2A-0733-804A-636FDBE6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887" y="276837"/>
            <a:ext cx="3373073" cy="1325563"/>
          </a:xfrm>
        </p:spPr>
        <p:txBody>
          <a:bodyPr>
            <a:normAutofit/>
          </a:bodyPr>
          <a:lstStyle/>
          <a:p>
            <a:r>
              <a:rPr lang="en-CA" sz="3200" dirty="0"/>
              <a:t>6. Model estimates: SSB &amp; 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13B9E-91BA-4151-4BF9-A898E3939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55" r="3462" b="11227"/>
          <a:stretch/>
        </p:blipFill>
        <p:spPr>
          <a:xfrm>
            <a:off x="3981331" y="2055303"/>
            <a:ext cx="3719763" cy="258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E5500A-B33A-6E86-DE25-231FC192B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82" b="11199"/>
          <a:stretch/>
        </p:blipFill>
        <p:spPr>
          <a:xfrm>
            <a:off x="3948419" y="2403426"/>
            <a:ext cx="3903676" cy="2213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3F756-3B3C-28B8-DB3C-BCDAD4EEF6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69" r="4235" b="11132"/>
          <a:stretch/>
        </p:blipFill>
        <p:spPr>
          <a:xfrm>
            <a:off x="3885502" y="4617339"/>
            <a:ext cx="3815592" cy="2169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91C857-4195-75C6-4EDD-7EA1E9CA98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82" t="20341" b="12783"/>
          <a:stretch/>
        </p:blipFill>
        <p:spPr>
          <a:xfrm>
            <a:off x="8247773" y="2143386"/>
            <a:ext cx="3611461" cy="179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4587E-55D7-2B3C-D06E-B5F998A1E8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23" t="26032" b="11988"/>
          <a:stretch/>
        </p:blipFill>
        <p:spPr>
          <a:xfrm>
            <a:off x="8306415" y="3965041"/>
            <a:ext cx="3601755" cy="357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7A4F1A-0249-73E7-3160-00C9E92417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936" r="5474" b="12171"/>
          <a:stretch/>
        </p:blipFill>
        <p:spPr>
          <a:xfrm>
            <a:off x="8080780" y="5935211"/>
            <a:ext cx="3699389" cy="5872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009707-D2B0-C3BC-CD44-B59A85CD3030}"/>
              </a:ext>
            </a:extLst>
          </p:cNvPr>
          <p:cNvSpPr txBox="1"/>
          <p:nvPr/>
        </p:nvSpPr>
        <p:spPr>
          <a:xfrm>
            <a:off x="9728456" y="679405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NEC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8B8BC-E2D5-C5CE-C36A-1D5AB145F83B}"/>
              </a:ext>
            </a:extLst>
          </p:cNvPr>
          <p:cNvSpPr txBox="1"/>
          <p:nvPr/>
        </p:nvSpPr>
        <p:spPr>
          <a:xfrm>
            <a:off x="5482753" y="679405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74C2F-536E-89C7-DD7A-2D5614FA6BBB}"/>
              </a:ext>
            </a:extLst>
          </p:cNvPr>
          <p:cNvSpPr txBox="1"/>
          <p:nvPr/>
        </p:nvSpPr>
        <p:spPr>
          <a:xfrm>
            <a:off x="406865" y="1841383"/>
            <a:ext cx="341012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Very large differences in estimated recreational exploitation rate among SEC and NEC areas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Extremely high estimated exploitation rate of the recreational fleet in SEC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Exploitation rate more comparable among recreational and commercial fleets in the NEC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NEC a much smaller stock (unfished)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What outputs do you need (quantities, reference points)?</a:t>
            </a:r>
          </a:p>
        </p:txBody>
      </p:sp>
    </p:spTree>
    <p:extLst>
      <p:ext uri="{BB962C8B-B14F-4D97-AF65-F5344CB8AC3E}">
        <p14:creationId xmlns:p14="http://schemas.microsoft.com/office/powerpoint/2010/main" val="2788454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2B7E-E808-9FF0-9F61-7EEEAB621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71" y="730046"/>
            <a:ext cx="10515600" cy="1325563"/>
          </a:xfrm>
        </p:spPr>
        <p:txBody>
          <a:bodyPr/>
          <a:lstStyle/>
          <a:p>
            <a:r>
              <a:rPr lang="en-CA" dirty="0"/>
              <a:t>6.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B786C-8AB8-44B4-78E6-1D286EC83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203" y="2182157"/>
            <a:ext cx="10515600" cy="435133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CA" dirty="0"/>
              <a:t>Revise following feedback</a:t>
            </a:r>
          </a:p>
          <a:p>
            <a:pPr>
              <a:spcAft>
                <a:spcPts val="1200"/>
              </a:spcAft>
            </a:pPr>
            <a:r>
              <a:rPr lang="en-CA" dirty="0"/>
              <a:t>Document assessment results</a:t>
            </a:r>
          </a:p>
          <a:p>
            <a:pPr>
              <a:spcAft>
                <a:spcPts val="1200"/>
              </a:spcAft>
            </a:pPr>
            <a:r>
              <a:rPr lang="en-CA" dirty="0"/>
              <a:t>Include assessment diagnostics such as sensitivities, parameter profiles and retrospective analysis. </a:t>
            </a:r>
          </a:p>
          <a:p>
            <a:pPr>
              <a:spcAft>
                <a:spcPts val="1200"/>
              </a:spcAft>
            </a:pPr>
            <a:r>
              <a:rPr lang="en-CA" dirty="0"/>
              <a:t>Develop example management procedures</a:t>
            </a:r>
          </a:p>
          <a:p>
            <a:pPr>
              <a:spcAft>
                <a:spcPts val="1200"/>
              </a:spcAft>
            </a:pPr>
            <a:r>
              <a:rPr lang="en-CA" dirty="0"/>
              <a:t>Present preliminary closed-loop MSE-style simulation results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053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BD6E-3947-F5EB-3AB7-7AF89713B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49" y="692296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6221D-428D-6BEE-59E9-4742B01F1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2368" y="2664473"/>
            <a:ext cx="7420761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7000"/>
              </a:lnSpc>
              <a:spcAft>
                <a:spcPts val="1800"/>
              </a:spcAft>
              <a:buNone/>
            </a:pPr>
            <a:r>
              <a:rPr lang="en-CA" sz="2400" dirty="0">
                <a:solidFill>
                  <a:srgbClr val="000000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Thanks all for help getting to grips with this case study:</a:t>
            </a:r>
          </a:p>
          <a:p>
            <a:pPr marL="0" indent="0" algn="ctr">
              <a:lnSpc>
                <a:spcPct val="107000"/>
              </a:lnSpc>
              <a:spcAft>
                <a:spcPts val="1800"/>
              </a:spcAft>
              <a:buNone/>
            </a:pPr>
            <a:r>
              <a:rPr lang="en-CA" sz="24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Sean Tracey, Nils </a:t>
            </a:r>
            <a:r>
              <a:rPr lang="en-CA" sz="24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Krueck</a:t>
            </a:r>
            <a:r>
              <a:rPr lang="en-CA" sz="24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, Kate Stark, Alyssa Marshall, Peter Coulson, Barrett Wolfe, Katie Cresswell, Ruth Sharples.</a:t>
            </a:r>
          </a:p>
          <a:p>
            <a:pPr marL="0" indent="0" algn="ctr">
              <a:buNone/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013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5BC0C1-2860-93B8-6CCE-088528925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890" y="973122"/>
            <a:ext cx="7589982" cy="58848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AA331-B21B-5898-CBC8-605E2670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4" y="339755"/>
            <a:ext cx="3552738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1. Resources: Project Splash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89D71-4EEC-A36E-3F6D-3AE23CF1C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115" y="556669"/>
            <a:ext cx="5384554" cy="555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>
                <a:solidFill>
                  <a:srgbClr val="6261FE"/>
                </a:solidFill>
              </a:rPr>
              <a:t>http://sandflathead.bluematterscience.com</a:t>
            </a:r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FAFA9-8F62-45CB-7B8C-C6AB1A528E49}"/>
              </a:ext>
            </a:extLst>
          </p:cNvPr>
          <p:cNvSpPr txBox="1"/>
          <p:nvPr/>
        </p:nvSpPr>
        <p:spPr>
          <a:xfrm>
            <a:off x="807441" y="1606491"/>
            <a:ext cx="303052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Project info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Background documents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Progress / priorities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Analyses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Example code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Results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Reports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4216074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6451E6-43F7-2F78-4A05-8BDE20476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4" y="339755"/>
            <a:ext cx="3552738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1. Resources: GitHub repository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652BA-68AA-3C59-DF4C-07B31775921E}"/>
              </a:ext>
            </a:extLst>
          </p:cNvPr>
          <p:cNvSpPr txBox="1"/>
          <p:nvPr/>
        </p:nvSpPr>
        <p:spPr>
          <a:xfrm>
            <a:off x="713065" y="1468073"/>
            <a:ext cx="31290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6261FE"/>
                </a:solidFill>
              </a:rPr>
              <a:t>/</a:t>
            </a:r>
            <a:r>
              <a:rPr lang="en-US" sz="2000" dirty="0" err="1">
                <a:solidFill>
                  <a:srgbClr val="6261FE"/>
                </a:solidFill>
              </a:rPr>
              <a:t>source_code</a:t>
            </a:r>
            <a:r>
              <a:rPr lang="en-US" sz="2000" dirty="0">
                <a:solidFill>
                  <a:srgbClr val="6261FE"/>
                </a:solidFill>
              </a:rPr>
              <a:t> </a:t>
            </a:r>
            <a:r>
              <a:rPr lang="en-US" sz="2000" dirty="0"/>
              <a:t>has all the nasty internal functions. 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6261FE"/>
                </a:solidFill>
              </a:rPr>
              <a:t>/</a:t>
            </a:r>
            <a:r>
              <a:rPr lang="en-US" sz="2000" dirty="0" err="1">
                <a:solidFill>
                  <a:srgbClr val="6261FE"/>
                </a:solidFill>
              </a:rPr>
              <a:t>operating_models</a:t>
            </a:r>
            <a:r>
              <a:rPr lang="en-US" sz="2000" dirty="0"/>
              <a:t> has the higher level scripts for installation and OM construction (i.e., the ones you would look at first before delving into the source code). </a:t>
            </a:r>
          </a:p>
          <a:p>
            <a:endParaRPr lang="en-US" sz="2000" dirty="0"/>
          </a:p>
          <a:p>
            <a:r>
              <a:rPr lang="en-US" sz="2000" dirty="0"/>
              <a:t>The first place to go would be the ordered scripts in this directory.</a:t>
            </a:r>
            <a:endParaRPr lang="en-CA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EBD2CB-BAA0-22A3-E321-3633442985F1}"/>
              </a:ext>
            </a:extLst>
          </p:cNvPr>
          <p:cNvSpPr txBox="1"/>
          <p:nvPr/>
        </p:nvSpPr>
        <p:spPr>
          <a:xfrm>
            <a:off x="4826816" y="245270"/>
            <a:ext cx="6096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>
                <a:solidFill>
                  <a:srgbClr val="6261FE"/>
                </a:solidFill>
              </a:rPr>
              <a:t>https://github.com/bwwolfe/imas-flathead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0FA9E9-8F1E-5FFA-DE4C-9C547D20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589"/>
          <a:stretch/>
        </p:blipFill>
        <p:spPr>
          <a:xfrm>
            <a:off x="4928532" y="705593"/>
            <a:ext cx="5041783" cy="24208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6131BB-65E7-AA00-02D6-5D1DF1F0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532" y="3349359"/>
            <a:ext cx="5877885" cy="326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02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6A1DA6-24E0-BF94-4831-257AF1FF3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9" r="27206"/>
          <a:stretch/>
        </p:blipFill>
        <p:spPr>
          <a:xfrm>
            <a:off x="6495453" y="525409"/>
            <a:ext cx="6073199" cy="55842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844892-94D4-50CB-45C0-4392D474B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4" y="339755"/>
            <a:ext cx="3552738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2. Input data: Spatial definitions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6178F-FF69-B26A-15FF-325E2BAFB1EF}"/>
              </a:ext>
            </a:extLst>
          </p:cNvPr>
          <p:cNvSpPr txBox="1"/>
          <p:nvPr/>
        </p:nvSpPr>
        <p:spPr>
          <a:xfrm>
            <a:off x="490756" y="1375794"/>
            <a:ext cx="560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Used the lowest common denominator across data-sets (‘Large region’):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30838B-A23A-E16C-6774-FEC8E1A8CFC5}"/>
              </a:ext>
            </a:extLst>
          </p:cNvPr>
          <p:cNvSpPr txBox="1"/>
          <p:nvPr/>
        </p:nvSpPr>
        <p:spPr>
          <a:xfrm>
            <a:off x="490756" y="2177320"/>
            <a:ext cx="60966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SEC:</a:t>
            </a:r>
            <a:r>
              <a:rPr lang="en-CA" dirty="0"/>
              <a:t> Derwent Estuary, Tasman, Frederick Henry/Norfolk Bay, South-eastern coast, D’entrecasteaux Channel, South, Northwest Bay, SECest, SEC</a:t>
            </a:r>
          </a:p>
          <a:p>
            <a:endParaRPr lang="en-CA" dirty="0"/>
          </a:p>
          <a:p>
            <a:r>
              <a:rPr lang="en-CA" b="1" dirty="0"/>
              <a:t>EC:</a:t>
            </a:r>
            <a:r>
              <a:rPr lang="en-CA" dirty="0"/>
              <a:t> Great Oyster Bay, Central-eastern coast, Eastern coast, Coles Bay, Georges Bay, EC</a:t>
            </a:r>
          </a:p>
          <a:p>
            <a:endParaRPr lang="en-CA" dirty="0"/>
          </a:p>
          <a:p>
            <a:r>
              <a:rPr lang="en-CA" b="1" dirty="0"/>
              <a:t>NWC:</a:t>
            </a:r>
            <a:r>
              <a:rPr lang="en-CA" dirty="0"/>
              <a:t> North-western coast, King Island, rocky cape, NWC</a:t>
            </a:r>
          </a:p>
          <a:p>
            <a:endParaRPr lang="en-CA" dirty="0"/>
          </a:p>
          <a:p>
            <a:r>
              <a:rPr lang="en-CA" b="1" dirty="0"/>
              <a:t>NEC:</a:t>
            </a:r>
            <a:r>
              <a:rPr lang="en-CA" dirty="0"/>
              <a:t> Tamar River, North-eastern coast, Flinders Island, Spring Bay, Flinders/</a:t>
            </a:r>
            <a:r>
              <a:rPr lang="en-CA" dirty="0" err="1"/>
              <a:t>Eastcoast</a:t>
            </a:r>
            <a:r>
              <a:rPr lang="en-CA" dirty="0"/>
              <a:t>, NC, EC, Deal island, Hogan group, NEC, FI</a:t>
            </a:r>
          </a:p>
          <a:p>
            <a:endParaRPr lang="en-CA" dirty="0"/>
          </a:p>
          <a:p>
            <a:r>
              <a:rPr lang="en-CA" b="1" dirty="0"/>
              <a:t>WC:</a:t>
            </a:r>
            <a:r>
              <a:rPr lang="en-CA" dirty="0"/>
              <a:t> Central-western coast, Western coast, South-western coast, unknown EAT, ECS, ET, SET, CBS, no sample</a:t>
            </a:r>
          </a:p>
        </p:txBody>
      </p:sp>
    </p:spTree>
    <p:extLst>
      <p:ext uri="{BB962C8B-B14F-4D97-AF65-F5344CB8AC3E}">
        <p14:creationId xmlns:p14="http://schemas.microsoft.com/office/powerpoint/2010/main" val="3768140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8908-96B8-A593-CF13-24638AAE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Input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30223-2D2E-7FD0-A271-42F38B79A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260" y="1792069"/>
            <a:ext cx="10515600" cy="4351338"/>
          </a:xfrm>
        </p:spPr>
        <p:txBody>
          <a:bodyPr/>
          <a:lstStyle/>
          <a:p>
            <a:r>
              <a:rPr lang="en-CA" dirty="0"/>
              <a:t>Recreational catch (patchy)</a:t>
            </a:r>
          </a:p>
          <a:p>
            <a:r>
              <a:rPr lang="en-CA" dirty="0"/>
              <a:t>Recreational effort (patchy)</a:t>
            </a:r>
          </a:p>
          <a:p>
            <a:r>
              <a:rPr lang="en-CA" dirty="0"/>
              <a:t>Standardized recreational CPUE index</a:t>
            </a:r>
          </a:p>
          <a:p>
            <a:r>
              <a:rPr lang="en-CA" dirty="0"/>
              <a:t>Historical survey age / length composition</a:t>
            </a:r>
          </a:p>
          <a:p>
            <a:r>
              <a:rPr lang="en-CA" dirty="0"/>
              <a:t>Recreational survey age / length composition</a:t>
            </a:r>
          </a:p>
          <a:p>
            <a:r>
              <a:rPr lang="en-CA" dirty="0"/>
              <a:t>Commercial catch (not WC)</a:t>
            </a:r>
          </a:p>
          <a:p>
            <a:r>
              <a:rPr lang="en-CA" dirty="0"/>
              <a:t>Commercial effort (not WC)</a:t>
            </a:r>
          </a:p>
          <a:p>
            <a:r>
              <a:rPr lang="en-CA" dirty="0"/>
              <a:t>Nominal commercial CPUE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B28733-2E4D-6E8F-EBFF-412F5D136C8E}"/>
              </a:ext>
            </a:extLst>
          </p:cNvPr>
          <p:cNvSpPr txBox="1"/>
          <p:nvPr/>
        </p:nvSpPr>
        <p:spPr>
          <a:xfrm>
            <a:off x="7604620" y="1735892"/>
            <a:ext cx="4358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Model needs either complete (all years) catch or complete effort time series (can assume mean ‘spool-up’ catch)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E0D154C-370B-7C9A-B644-2558B65EB8A5}"/>
              </a:ext>
            </a:extLst>
          </p:cNvPr>
          <p:cNvSpPr/>
          <p:nvPr/>
        </p:nvSpPr>
        <p:spPr>
          <a:xfrm>
            <a:off x="6941890" y="1753299"/>
            <a:ext cx="448811" cy="956345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165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4" y="339755"/>
            <a:ext cx="3552738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2. Input data: Recreational catch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0532A-08B6-FAF1-6989-78FCA00A6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30" y="586805"/>
            <a:ext cx="7958145" cy="5684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F93103-9742-F1D5-224C-413ED3D1F37E}"/>
              </a:ext>
            </a:extLst>
          </p:cNvPr>
          <p:cNvSpPr txBox="1"/>
          <p:nvPr/>
        </p:nvSpPr>
        <p:spPr>
          <a:xfrm>
            <a:off x="9531443" y="3863144"/>
            <a:ext cx="256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! Linearly interpolated 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4C37E1-2810-7552-2C90-01E5FA728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83" y="2075401"/>
            <a:ext cx="3609594" cy="2707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A54925-6530-C2CE-3FB5-4525E267FE87}"/>
              </a:ext>
            </a:extLst>
          </p:cNvPr>
          <p:cNvSpPr txBox="1"/>
          <p:nvPr/>
        </p:nvSpPr>
        <p:spPr>
          <a:xfrm>
            <a:off x="432034" y="1521656"/>
            <a:ext cx="267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! Linearly ramped to first observation 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D6B0C1-B954-8F28-D428-3EA626B09DB3}"/>
              </a:ext>
            </a:extLst>
          </p:cNvPr>
          <p:cNvCxnSpPr/>
          <p:nvPr/>
        </p:nvCxnSpPr>
        <p:spPr>
          <a:xfrm flipV="1">
            <a:off x="725389" y="3681850"/>
            <a:ext cx="1378101" cy="3726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D64575-090F-C6C1-72D3-A8C882DBC19D}"/>
              </a:ext>
            </a:extLst>
          </p:cNvPr>
          <p:cNvSpPr txBox="1"/>
          <p:nvPr/>
        </p:nvSpPr>
        <p:spPr>
          <a:xfrm>
            <a:off x="1808968" y="2537066"/>
            <a:ext cx="86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D44B24-0DE0-1D05-2287-2F919218741B}"/>
              </a:ext>
            </a:extLst>
          </p:cNvPr>
          <p:cNvSpPr txBox="1"/>
          <p:nvPr/>
        </p:nvSpPr>
        <p:spPr>
          <a:xfrm>
            <a:off x="351791" y="4690011"/>
            <a:ext cx="3301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>
                <a:solidFill>
                  <a:srgbClr val="00B050"/>
                </a:solidFill>
              </a:rPr>
              <a:t>Annual data available?</a:t>
            </a:r>
          </a:p>
          <a:p>
            <a:pPr marL="285750" indent="-285750">
              <a:buFontTx/>
              <a:buChar char="-"/>
            </a:pPr>
            <a:r>
              <a:rPr lang="en-CA" dirty="0">
                <a:solidFill>
                  <a:srgbClr val="00B050"/>
                </a:solidFill>
              </a:rPr>
              <a:t>Start date for OM spool up – or mean catch prior to 2001?</a:t>
            </a:r>
          </a:p>
        </p:txBody>
      </p:sp>
    </p:spTree>
    <p:extLst>
      <p:ext uri="{BB962C8B-B14F-4D97-AF65-F5344CB8AC3E}">
        <p14:creationId xmlns:p14="http://schemas.microsoft.com/office/powerpoint/2010/main" val="3073176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4" y="339755"/>
            <a:ext cx="3552738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2. Input data: Recreational effort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58CA8C-EB2B-A948-B727-CCC8D33F9ABD}"/>
              </a:ext>
            </a:extLst>
          </p:cNvPr>
          <p:cNvSpPr txBox="1"/>
          <p:nvPr/>
        </p:nvSpPr>
        <p:spPr>
          <a:xfrm>
            <a:off x="469783" y="1581325"/>
            <a:ext cx="2562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Not currently used  - the standardized CPUE is used instead.</a:t>
            </a:r>
          </a:p>
          <a:p>
            <a:endParaRPr lang="en-CA" dirty="0">
              <a:solidFill>
                <a:srgbClr val="FF0000"/>
              </a:solidFill>
            </a:endParaRPr>
          </a:p>
          <a:p>
            <a:r>
              <a:rPr lang="en-CA" dirty="0">
                <a:solidFill>
                  <a:srgbClr val="FF0000"/>
                </a:solidFill>
              </a:rPr>
              <a:t>! Linearly interpolated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35D40-23CB-82B2-67E1-BCAC620E1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252" y="465589"/>
            <a:ext cx="8297551" cy="5926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AC4A9-6F4C-C623-C565-5A531C814E9B}"/>
              </a:ext>
            </a:extLst>
          </p:cNvPr>
          <p:cNvSpPr txBox="1"/>
          <p:nvPr/>
        </p:nvSpPr>
        <p:spPr>
          <a:xfrm>
            <a:off x="624980" y="4081245"/>
            <a:ext cx="2055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Conditional on effort approach??</a:t>
            </a:r>
          </a:p>
        </p:txBody>
      </p:sp>
    </p:spTree>
    <p:extLst>
      <p:ext uri="{BB962C8B-B14F-4D97-AF65-F5344CB8AC3E}">
        <p14:creationId xmlns:p14="http://schemas.microsoft.com/office/powerpoint/2010/main" val="305169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41AAC5-9087-2A95-C876-E4533334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75" y="4354567"/>
            <a:ext cx="3183563" cy="23876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5"/>
            <a:ext cx="6272121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2. Input data: Standardized CPUE indices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58CA8C-EB2B-A948-B727-CCC8D33F9ABD}"/>
              </a:ext>
            </a:extLst>
          </p:cNvPr>
          <p:cNvSpPr txBox="1"/>
          <p:nvPr/>
        </p:nvSpPr>
        <p:spPr>
          <a:xfrm>
            <a:off x="569457" y="1581325"/>
            <a:ext cx="7081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log(CPUE) ~ 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Yr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 + Quarter + Region + 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WaterBody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 + Type</a:t>
            </a:r>
          </a:p>
          <a:p>
            <a:endParaRPr lang="en-US" dirty="0">
              <a:solidFill>
                <a:srgbClr val="333333"/>
              </a:solidFill>
              <a:highlight>
                <a:srgbClr val="FFFFFF"/>
              </a:highlight>
              <a:latin typeface="Helvetica Neue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 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8F7C0-0E35-23A2-3F91-3154F354D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07"/>
          <a:stretch/>
        </p:blipFill>
        <p:spPr>
          <a:xfrm>
            <a:off x="4666638" y="2340171"/>
            <a:ext cx="7081183" cy="4460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6D7129-A93C-D8E2-0D95-76DA6E786129}"/>
              </a:ext>
            </a:extLst>
          </p:cNvPr>
          <p:cNvSpPr txBox="1"/>
          <p:nvPr/>
        </p:nvSpPr>
        <p:spPr>
          <a:xfrm>
            <a:off x="7857072" y="1996823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563C3-A9C3-5B57-EF32-43A24643CF46}"/>
              </a:ext>
            </a:extLst>
          </p:cNvPr>
          <p:cNvSpPr txBox="1"/>
          <p:nvPr/>
        </p:nvSpPr>
        <p:spPr>
          <a:xfrm>
            <a:off x="8866646" y="2675814"/>
            <a:ext cx="22404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Standardized CPUE</a:t>
            </a:r>
          </a:p>
          <a:p>
            <a:r>
              <a:rPr lang="en-CA" dirty="0">
                <a:solidFill>
                  <a:srgbClr val="FF0000"/>
                </a:solidFill>
              </a:rPr>
              <a:t>OM model 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ACA367-8CA9-9D4D-ED97-74C72E17B053}"/>
              </a:ext>
            </a:extLst>
          </p:cNvPr>
          <p:cNvSpPr txBox="1"/>
          <p:nvPr/>
        </p:nvSpPr>
        <p:spPr>
          <a:xfrm>
            <a:off x="964700" y="2143571"/>
            <a:ext cx="3495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‘Region’ is something like Tasman, Derwent 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E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stuary etc.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6F319-244B-84DD-5FC7-AABFDD8FCFF1}"/>
              </a:ext>
            </a:extLst>
          </p:cNvPr>
          <p:cNvSpPr txBox="1"/>
          <p:nvPr/>
        </p:nvSpPr>
        <p:spPr>
          <a:xfrm>
            <a:off x="475865" y="3029906"/>
            <a:ext cx="41907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00B050"/>
                </a:solidFill>
              </a:rPr>
              <a:t>Note that most of these indices still include apparent discontinuity in adjacent ‘observations’ both nominal and standardized. The model can’t get through these even with substantial error bars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6D255-7AD2-C6FD-A238-53F4AA6EBDEE}"/>
              </a:ext>
            </a:extLst>
          </p:cNvPr>
          <p:cNvSpPr txBox="1"/>
          <p:nvPr/>
        </p:nvSpPr>
        <p:spPr>
          <a:xfrm>
            <a:off x="6286500" y="1178557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data/rec_survey_data_20231215.xlsx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3684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2169</TotalTime>
  <Words>1332</Words>
  <Application>Microsoft Office PowerPoint</Application>
  <PresentationFormat>Widescreen</PresentationFormat>
  <Paragraphs>182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Helvetica Neue</vt:lpstr>
      <vt:lpstr>Office Theme</vt:lpstr>
      <vt:lpstr>Developing A Framework for Management Decision Making for the Tasmanian Sand Flathead Fishery</vt:lpstr>
      <vt:lpstr>Contents</vt:lpstr>
      <vt:lpstr>1. Resources: Project Splash Page</vt:lpstr>
      <vt:lpstr>1. Resources: GitHub repository</vt:lpstr>
      <vt:lpstr>2. Input data: Spatial definitions</vt:lpstr>
      <vt:lpstr>2. Input data</vt:lpstr>
      <vt:lpstr>2. Input data: Recreational catch </vt:lpstr>
      <vt:lpstr>2. Input data: Recreational effort </vt:lpstr>
      <vt:lpstr>2. Input data: Standardized CPUE indices</vt:lpstr>
      <vt:lpstr>2. Input data: Recreational Survey (length and age)</vt:lpstr>
      <vt:lpstr>2. Input data: Historical Survey (length and age)</vt:lpstr>
      <vt:lpstr>2. Input data: Commercial catch </vt:lpstr>
      <vt:lpstr>2. Input data: Commercial effort </vt:lpstr>
      <vt:lpstr>2. Input data: Commercial nominal CPUE </vt:lpstr>
      <vt:lpstr>3. Model input parameters: Somatic growth</vt:lpstr>
      <vt:lpstr>3. Model input parameters: weight at length</vt:lpstr>
      <vt:lpstr>3. Model input parameters: maturity</vt:lpstr>
      <vt:lpstr>3. Model input parameters: recreational / commercial selectivity</vt:lpstr>
      <vt:lpstr>4. Assumptions</vt:lpstr>
      <vt:lpstr>5. Model fit (SEC): Catches</vt:lpstr>
      <vt:lpstr>5. Model fit (SEC): Indices</vt:lpstr>
      <vt:lpstr>5. Model fit (SEC): Recreational Survey (length and age)</vt:lpstr>
      <vt:lpstr>5. Model fit (SEC): Historical Survey (length and age)</vt:lpstr>
      <vt:lpstr>5. Model fit: Conclusions</vt:lpstr>
      <vt:lpstr>6. Model estimates: SSB &amp; F</vt:lpstr>
      <vt:lpstr>6. Model estimates: SSB &amp; F</vt:lpstr>
      <vt:lpstr>6. Next steps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EcoTest Phase III: Simulation Testing Ecosystem Indicators</dc:title>
  <dc:creator>Thomas Carruthers</dc:creator>
  <cp:lastModifiedBy>Thomas Carruthers</cp:lastModifiedBy>
  <cp:revision>43</cp:revision>
  <dcterms:created xsi:type="dcterms:W3CDTF">2024-05-25T18:34:55Z</dcterms:created>
  <dcterms:modified xsi:type="dcterms:W3CDTF">2024-06-02T23:45:57Z</dcterms:modified>
</cp:coreProperties>
</file>